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482" r:id="rId2"/>
    <p:sldId id="455" r:id="rId3"/>
    <p:sldId id="1841" r:id="rId4"/>
    <p:sldId id="1854" r:id="rId5"/>
    <p:sldId id="1855" r:id="rId6"/>
    <p:sldId id="1856" r:id="rId7"/>
    <p:sldId id="1682" r:id="rId8"/>
    <p:sldId id="516" r:id="rId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2327" autoAdjust="0"/>
  </p:normalViewPr>
  <p:slideViewPr>
    <p:cSldViewPr>
      <p:cViewPr varScale="1">
        <p:scale>
          <a:sx n="67" d="100"/>
          <a:sy n="67" d="100"/>
        </p:scale>
        <p:origin x="1476" y="66"/>
      </p:cViewPr>
      <p:guideLst>
        <p:guide orient="horz" pos="2160"/>
        <p:guide pos="2880"/>
      </p:guideLst>
    </p:cSldViewPr>
  </p:slideViewPr>
  <p:outlineViewPr>
    <p:cViewPr>
      <p:scale>
        <a:sx n="33" d="100"/>
        <a:sy n="33" d="100"/>
      </p:scale>
      <p:origin x="0" y="108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handoutMaster" Target="handoutMasters/handoutMaster1.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3177" tIns="46589" rIns="93177" bIns="46589" rtlCol="0"/>
          <a:lstStyle>
            <a:lvl1pPr algn="r">
              <a:defRPr sz="1200"/>
            </a:lvl1pPr>
          </a:lstStyle>
          <a:p>
            <a:fld id="{FEFFE5F1-E545-4CBB-906A-082AE39D5E78}" type="datetimeFigureOut">
              <a:rPr lang="en-US" smtClean="0"/>
              <a:pPr/>
              <a:t>11/23/2022</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3177" tIns="46589" rIns="93177" bIns="46589" rtlCol="0" anchor="b"/>
          <a:lstStyle>
            <a:lvl1pPr algn="r">
              <a:defRPr sz="1200"/>
            </a:lvl1pPr>
          </a:lstStyle>
          <a:p>
            <a:fld id="{D33C9D28-6C3E-4AF1-83DF-09956448B083}"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C1EAD2E0-E660-40DE-8636-76C74E07E17A}" type="datetimeFigureOut">
              <a:rPr lang="en-US" smtClean="0"/>
              <a:pPr/>
              <a:t>11/23/2022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5CCD24A3-9583-4B8D-8D9C-8BA01CDD39F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B8419F7-E208-4F77-AC80-86607F71CF23}" type="slidenum">
              <a:rPr lang="en-US" smtClean="0"/>
              <a:pPr/>
              <a:t>2</a:t>
            </a:fld>
            <a:endParaRPr lang="en-US"/>
          </a:p>
        </p:txBody>
      </p:sp>
    </p:spTree>
    <p:extLst>
      <p:ext uri="{BB962C8B-B14F-4D97-AF65-F5344CB8AC3E}">
        <p14:creationId xmlns:p14="http://schemas.microsoft.com/office/powerpoint/2010/main" val="1923078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0"/>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642FA77-540D-46FF-B3C9-0C3F2375934F}" type="datetime1">
              <a:rPr lang="en-US" smtClean="0"/>
              <a:pPr/>
              <a:t>11/23/2022</a:t>
            </a:fld>
            <a:endParaRPr lang="en-US"/>
          </a:p>
        </p:txBody>
      </p:sp>
      <p:sp>
        <p:nvSpPr>
          <p:cNvPr id="5" name="Footer Placeholder 4"/>
          <p:cNvSpPr>
            <a:spLocks noGrp="1"/>
          </p:cNvSpPr>
          <p:nvPr>
            <p:ph type="ftr" sz="quarter" idx="11"/>
          </p:nvPr>
        </p:nvSpPr>
        <p:spPr/>
        <p:txBody>
          <a:bodyPr/>
          <a:lstStyle/>
          <a:p>
            <a:r>
              <a:rPr lang="en-US"/>
              <a:t>UNCLASSIFIED</a:t>
            </a:r>
          </a:p>
        </p:txBody>
      </p:sp>
      <p:sp>
        <p:nvSpPr>
          <p:cNvPr id="6" name="Slide Number Placeholder 5"/>
          <p:cNvSpPr>
            <a:spLocks noGrp="1"/>
          </p:cNvSpPr>
          <p:nvPr>
            <p:ph type="sldNum" sz="quarter" idx="12"/>
          </p:nvPr>
        </p:nvSpPr>
        <p:spPr/>
        <p:txBody>
          <a:bodyPr/>
          <a:lstStyle/>
          <a:p>
            <a:fld id="{FC9BE4FA-B06C-4544-A905-033A888567A1}"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D3F5E3-8389-45C1-9823-376789ED9180}" type="datetime1">
              <a:rPr lang="en-US" smtClean="0"/>
              <a:pPr/>
              <a:t>11/23/2022</a:t>
            </a:fld>
            <a:endParaRPr lang="en-US"/>
          </a:p>
        </p:txBody>
      </p:sp>
      <p:sp>
        <p:nvSpPr>
          <p:cNvPr id="5" name="Footer Placeholder 4"/>
          <p:cNvSpPr>
            <a:spLocks noGrp="1"/>
          </p:cNvSpPr>
          <p:nvPr>
            <p:ph type="ftr" sz="quarter" idx="11"/>
          </p:nvPr>
        </p:nvSpPr>
        <p:spPr/>
        <p:txBody>
          <a:bodyPr/>
          <a:lstStyle/>
          <a:p>
            <a:r>
              <a:rPr lang="en-US"/>
              <a:t>UNCLASSIFIED</a:t>
            </a:r>
          </a:p>
        </p:txBody>
      </p:sp>
      <p:sp>
        <p:nvSpPr>
          <p:cNvPr id="6" name="Slide Number Placeholder 5"/>
          <p:cNvSpPr>
            <a:spLocks noGrp="1"/>
          </p:cNvSpPr>
          <p:nvPr>
            <p:ph type="sldNum" sz="quarter" idx="12"/>
          </p:nvPr>
        </p:nvSpPr>
        <p:spPr/>
        <p:txBody>
          <a:bodyPr/>
          <a:lstStyle/>
          <a:p>
            <a:fld id="{FC9BE4FA-B06C-4544-A905-033A888567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8"/>
            <a:ext cx="5800725"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4746F-8CE2-4377-87DC-2B2B0B489D21}" type="datetime1">
              <a:rPr lang="en-US" smtClean="0"/>
              <a:pPr/>
              <a:t>11/23/2022</a:t>
            </a:fld>
            <a:endParaRPr lang="en-US"/>
          </a:p>
        </p:txBody>
      </p:sp>
      <p:sp>
        <p:nvSpPr>
          <p:cNvPr id="5" name="Footer Placeholder 4"/>
          <p:cNvSpPr>
            <a:spLocks noGrp="1"/>
          </p:cNvSpPr>
          <p:nvPr>
            <p:ph type="ftr" sz="quarter" idx="11"/>
          </p:nvPr>
        </p:nvSpPr>
        <p:spPr/>
        <p:txBody>
          <a:bodyPr/>
          <a:lstStyle/>
          <a:p>
            <a:r>
              <a:rPr lang="en-US"/>
              <a:t>UNCLASSIFIED</a:t>
            </a:r>
          </a:p>
        </p:txBody>
      </p:sp>
      <p:sp>
        <p:nvSpPr>
          <p:cNvPr id="6" name="Slide Number Placeholder 5"/>
          <p:cNvSpPr>
            <a:spLocks noGrp="1"/>
          </p:cNvSpPr>
          <p:nvPr>
            <p:ph type="sldNum" sz="quarter" idx="12"/>
          </p:nvPr>
        </p:nvSpPr>
        <p:spPr/>
        <p:txBody>
          <a:bodyPr/>
          <a:lstStyle/>
          <a:p>
            <a:fld id="{FC9BE4FA-B06C-4544-A905-033A888567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917C09-4C8F-4AC1-A9C6-A36612E53989}" type="datetime1">
              <a:rPr lang="en-US" smtClean="0"/>
              <a:pPr/>
              <a:t>11/23/2022</a:t>
            </a:fld>
            <a:endParaRPr lang="en-US"/>
          </a:p>
        </p:txBody>
      </p:sp>
      <p:sp>
        <p:nvSpPr>
          <p:cNvPr id="5" name="Footer Placeholder 4"/>
          <p:cNvSpPr>
            <a:spLocks noGrp="1"/>
          </p:cNvSpPr>
          <p:nvPr>
            <p:ph type="ftr" sz="quarter" idx="11"/>
          </p:nvPr>
        </p:nvSpPr>
        <p:spPr/>
        <p:txBody>
          <a:bodyPr/>
          <a:lstStyle/>
          <a:p>
            <a:r>
              <a:rPr lang="en-US"/>
              <a:t>UNCLASSIFIED</a:t>
            </a:r>
          </a:p>
        </p:txBody>
      </p:sp>
      <p:sp>
        <p:nvSpPr>
          <p:cNvPr id="6" name="Slide Number Placeholder 5"/>
          <p:cNvSpPr>
            <a:spLocks noGrp="1"/>
          </p:cNvSpPr>
          <p:nvPr>
            <p:ph type="sldNum" sz="quarter" idx="12"/>
          </p:nvPr>
        </p:nvSpPr>
        <p:spPr/>
        <p:txBody>
          <a:bodyPr/>
          <a:lstStyle/>
          <a:p>
            <a:fld id="{FC9BE4FA-B06C-4544-A905-033A888567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F9B87B-BF83-4DC7-AE6D-0026112FC8E2}" type="datetime1">
              <a:rPr lang="en-US" smtClean="0"/>
              <a:pPr/>
              <a:t>11/23/2022</a:t>
            </a:fld>
            <a:endParaRPr lang="en-US"/>
          </a:p>
        </p:txBody>
      </p:sp>
      <p:sp>
        <p:nvSpPr>
          <p:cNvPr id="5" name="Footer Placeholder 4"/>
          <p:cNvSpPr>
            <a:spLocks noGrp="1"/>
          </p:cNvSpPr>
          <p:nvPr>
            <p:ph type="ftr" sz="quarter" idx="11"/>
          </p:nvPr>
        </p:nvSpPr>
        <p:spPr/>
        <p:txBody>
          <a:bodyPr/>
          <a:lstStyle/>
          <a:p>
            <a:r>
              <a:rPr lang="en-US"/>
              <a:t>UNCLASSIFIED</a:t>
            </a:r>
          </a:p>
        </p:txBody>
      </p:sp>
      <p:sp>
        <p:nvSpPr>
          <p:cNvPr id="6" name="Slide Number Placeholder 5"/>
          <p:cNvSpPr>
            <a:spLocks noGrp="1"/>
          </p:cNvSpPr>
          <p:nvPr>
            <p:ph type="sldNum" sz="quarter" idx="12"/>
          </p:nvPr>
        </p:nvSpPr>
        <p:spPr/>
        <p:txBody>
          <a:bodyPr/>
          <a:lstStyle/>
          <a:p>
            <a:fld id="{FC9BE4FA-B06C-4544-A905-033A888567A1}"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76CCC1-7AFC-49E0-9D47-FEED93E0D44E}" type="datetime1">
              <a:rPr lang="en-US" smtClean="0"/>
              <a:pPr/>
              <a:t>11/23/2022</a:t>
            </a:fld>
            <a:endParaRPr lang="en-US"/>
          </a:p>
        </p:txBody>
      </p:sp>
      <p:sp>
        <p:nvSpPr>
          <p:cNvPr id="6" name="Footer Placeholder 5"/>
          <p:cNvSpPr>
            <a:spLocks noGrp="1"/>
          </p:cNvSpPr>
          <p:nvPr>
            <p:ph type="ftr" sz="quarter" idx="11"/>
          </p:nvPr>
        </p:nvSpPr>
        <p:spPr/>
        <p:txBody>
          <a:bodyPr/>
          <a:lstStyle/>
          <a:p>
            <a:r>
              <a:rPr lang="en-US"/>
              <a:t>UNCLASSIFIED</a:t>
            </a:r>
          </a:p>
        </p:txBody>
      </p:sp>
      <p:sp>
        <p:nvSpPr>
          <p:cNvPr id="7" name="Slide Number Placeholder 6"/>
          <p:cNvSpPr>
            <a:spLocks noGrp="1"/>
          </p:cNvSpPr>
          <p:nvPr>
            <p:ph type="sldNum" sz="quarter" idx="12"/>
          </p:nvPr>
        </p:nvSpPr>
        <p:spPr/>
        <p:txBody>
          <a:bodyPr/>
          <a:lstStyle/>
          <a:p>
            <a:fld id="{FC9BE4FA-B06C-4544-A905-033A888567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A51B5C-A759-4A20-BEC1-FD2E89A4D9F5}" type="datetime1">
              <a:rPr lang="en-US" smtClean="0"/>
              <a:pPr/>
              <a:t>11/23/2022</a:t>
            </a:fld>
            <a:endParaRPr lang="en-US"/>
          </a:p>
        </p:txBody>
      </p:sp>
      <p:sp>
        <p:nvSpPr>
          <p:cNvPr id="8" name="Footer Placeholder 7"/>
          <p:cNvSpPr>
            <a:spLocks noGrp="1"/>
          </p:cNvSpPr>
          <p:nvPr>
            <p:ph type="ftr" sz="quarter" idx="11"/>
          </p:nvPr>
        </p:nvSpPr>
        <p:spPr/>
        <p:txBody>
          <a:bodyPr/>
          <a:lstStyle/>
          <a:p>
            <a:r>
              <a:rPr lang="en-US"/>
              <a:t>UNCLASSIFIED</a:t>
            </a:r>
          </a:p>
        </p:txBody>
      </p:sp>
      <p:sp>
        <p:nvSpPr>
          <p:cNvPr id="9" name="Slide Number Placeholder 8"/>
          <p:cNvSpPr>
            <a:spLocks noGrp="1"/>
          </p:cNvSpPr>
          <p:nvPr>
            <p:ph type="sldNum" sz="quarter" idx="12"/>
          </p:nvPr>
        </p:nvSpPr>
        <p:spPr/>
        <p:txBody>
          <a:bodyPr/>
          <a:lstStyle/>
          <a:p>
            <a:fld id="{FC9BE4FA-B06C-4544-A905-033A888567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BCA0D6-F452-4101-B94F-62E79C92D233}" type="datetime1">
              <a:rPr lang="en-US" smtClean="0"/>
              <a:pPr/>
              <a:t>11/23/2022</a:t>
            </a:fld>
            <a:endParaRPr lang="en-US"/>
          </a:p>
        </p:txBody>
      </p:sp>
      <p:sp>
        <p:nvSpPr>
          <p:cNvPr id="4" name="Footer Placeholder 3"/>
          <p:cNvSpPr>
            <a:spLocks noGrp="1"/>
          </p:cNvSpPr>
          <p:nvPr>
            <p:ph type="ftr" sz="quarter" idx="11"/>
          </p:nvPr>
        </p:nvSpPr>
        <p:spPr/>
        <p:txBody>
          <a:bodyPr/>
          <a:lstStyle/>
          <a:p>
            <a:r>
              <a:rPr lang="en-US"/>
              <a:t>UNCLASSIFIED</a:t>
            </a:r>
          </a:p>
        </p:txBody>
      </p:sp>
      <p:sp>
        <p:nvSpPr>
          <p:cNvPr id="5" name="Slide Number Placeholder 4"/>
          <p:cNvSpPr>
            <a:spLocks noGrp="1"/>
          </p:cNvSpPr>
          <p:nvPr>
            <p:ph type="sldNum" sz="quarter" idx="12"/>
          </p:nvPr>
        </p:nvSpPr>
        <p:spPr/>
        <p:txBody>
          <a:bodyPr/>
          <a:lstStyle/>
          <a:p>
            <a:fld id="{FC9BE4FA-B06C-4544-A905-033A888567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CB78F24-1C7E-42CB-ABEF-2BA86F502BA0}" type="datetime1">
              <a:rPr lang="en-US" smtClean="0"/>
              <a:pPr/>
              <a:t>11/23/2022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UNCLASSIFIED</a:t>
            </a:r>
          </a:p>
        </p:txBody>
      </p:sp>
      <p:sp>
        <p:nvSpPr>
          <p:cNvPr id="9" name="Slide Number Placeholder 8"/>
          <p:cNvSpPr>
            <a:spLocks noGrp="1"/>
          </p:cNvSpPr>
          <p:nvPr>
            <p:ph type="sldNum" sz="quarter" idx="12"/>
          </p:nvPr>
        </p:nvSpPr>
        <p:spPr/>
        <p:txBody>
          <a:bodyPr/>
          <a:lstStyle/>
          <a:p>
            <a:fld id="{FC9BE4FA-B06C-4544-A905-033A888567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C0D9B49-8DC5-4CEB-8CE3-7CF69FCA7435}" type="datetime1">
              <a:rPr lang="en-US" smtClean="0"/>
              <a:pPr/>
              <a:t>11/23/2022</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UNCLASSIFIED</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C9BE4FA-B06C-4544-A905-033A888567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4948"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accent3"/>
          </a:solid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3"/>
            <a:ext cx="7584948"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02C0FA-14A5-4033-BD16-7F57C1EA109F}" type="datetime1">
              <a:rPr lang="en-US" smtClean="0"/>
              <a:pPr/>
              <a:t>11/23/2022</a:t>
            </a:fld>
            <a:endParaRPr lang="en-US"/>
          </a:p>
        </p:txBody>
      </p:sp>
      <p:sp>
        <p:nvSpPr>
          <p:cNvPr id="6" name="Footer Placeholder 5"/>
          <p:cNvSpPr>
            <a:spLocks noGrp="1"/>
          </p:cNvSpPr>
          <p:nvPr>
            <p:ph type="ftr" sz="quarter" idx="11"/>
          </p:nvPr>
        </p:nvSpPr>
        <p:spPr/>
        <p:txBody>
          <a:bodyPr/>
          <a:lstStyle/>
          <a:p>
            <a:r>
              <a:rPr lang="en-US"/>
              <a:t>UNCLASSIFIED</a:t>
            </a:r>
          </a:p>
        </p:txBody>
      </p:sp>
      <p:sp>
        <p:nvSpPr>
          <p:cNvPr id="7" name="Slide Number Placeholder 6"/>
          <p:cNvSpPr>
            <a:spLocks noGrp="1"/>
          </p:cNvSpPr>
          <p:nvPr>
            <p:ph type="sldNum" sz="quarter" idx="12"/>
          </p:nvPr>
        </p:nvSpPr>
        <p:spPr/>
        <p:txBody>
          <a:bodyPr/>
          <a:lstStyle/>
          <a:p>
            <a:fld id="{FC9BE4FA-B06C-4544-A905-033A888567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9A4460F-C9A3-490A-8249-9E4D5CA42894}" type="datetime1">
              <a:rPr lang="en-US" smtClean="0"/>
              <a:pPr/>
              <a:t>11/23/2022</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UNCLASSIFIED</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C9BE4FA-B06C-4544-A905-033A888567A1}"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ISI_Web_of_Knowledge" TargetMode="Externa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7C2DC10F-CD76-43DC-9E0B-CB291F740C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 name="Rectangle 74">
            <a:extLst>
              <a:ext uri="{FF2B5EF4-FFF2-40B4-BE49-F238E27FC236}">
                <a16:creationId xmlns:a16="http://schemas.microsoft.com/office/drawing/2014/main" id="{1C18170A-08B7-4230-A012-B24C20E393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77" name="Straight Connector 76">
            <a:extLst>
              <a:ext uri="{FF2B5EF4-FFF2-40B4-BE49-F238E27FC236}">
                <a16:creationId xmlns:a16="http://schemas.microsoft.com/office/drawing/2014/main" id="{52188B95-E375-4977-9E9C-E28CE956F6E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79" name="Rectangle 78">
            <a:extLst>
              <a:ext uri="{FF2B5EF4-FFF2-40B4-BE49-F238E27FC236}">
                <a16:creationId xmlns:a16="http://schemas.microsoft.com/office/drawing/2014/main" id="{E5958DBC-F4DA-42A8-8C52-860179790E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971800" y="634946"/>
            <a:ext cx="5690507" cy="1450757"/>
          </a:xfrm>
          <a:prstGeom prst="rect">
            <a:avLst/>
          </a:prstGeom>
        </p:spPr>
        <p:txBody>
          <a:bodyPr vert="horz" lIns="91440" tIns="45720" rIns="91440" bIns="45720" rtlCol="0" anchor="b">
            <a:normAutofit/>
          </a:bodyPr>
          <a:lstStyle/>
          <a:p>
            <a:pPr>
              <a:lnSpc>
                <a:spcPct val="85000"/>
              </a:lnSpc>
              <a:spcBef>
                <a:spcPct val="0"/>
              </a:spcBef>
              <a:spcAft>
                <a:spcPts val="600"/>
              </a:spcAft>
            </a:pPr>
            <a:r>
              <a:rPr lang="en-US" sz="3000" b="1" spc="-50" dirty="0">
                <a:solidFill>
                  <a:srgbClr val="C00000"/>
                </a:solidFill>
                <a:latin typeface="Arial Black" panose="020B0A04020102020204" pitchFamily="34" charset="0"/>
                <a:ea typeface="+mj-ea"/>
                <a:cs typeface="+mj-cs"/>
              </a:rPr>
              <a:t>Testimonial/Insights from Nigeria’s NCPs</a:t>
            </a:r>
          </a:p>
          <a:p>
            <a:pPr>
              <a:lnSpc>
                <a:spcPct val="85000"/>
              </a:lnSpc>
              <a:spcBef>
                <a:spcPct val="0"/>
              </a:spcBef>
              <a:spcAft>
                <a:spcPts val="600"/>
              </a:spcAft>
            </a:pPr>
            <a:endParaRPr lang="en-US" sz="2600" b="1" spc="-50" dirty="0">
              <a:solidFill>
                <a:srgbClr val="C00000"/>
              </a:solidFill>
              <a:effectLst>
                <a:outerShdw blurRad="38100" dist="38100" dir="2700000" algn="tl">
                  <a:srgbClr val="000000">
                    <a:alpha val="43137"/>
                  </a:srgbClr>
                </a:outerShdw>
              </a:effectLst>
              <a:latin typeface="Arial Black" panose="020B0A04020102020204" pitchFamily="34" charset="0"/>
              <a:ea typeface="+mj-ea"/>
              <a:cs typeface="+mj-cs"/>
            </a:endParaRPr>
          </a:p>
        </p:txBody>
      </p:sp>
      <p:cxnSp>
        <p:nvCxnSpPr>
          <p:cNvPr id="81" name="Straight Connector 80">
            <a:extLst>
              <a:ext uri="{FF2B5EF4-FFF2-40B4-BE49-F238E27FC236}">
                <a16:creationId xmlns:a16="http://schemas.microsoft.com/office/drawing/2014/main" id="{79FCC9A9-2031-4283-9B27-34B62BB7F30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85935" y="2086188"/>
            <a:ext cx="438912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pic>
        <p:nvPicPr>
          <p:cNvPr id="13" name="Picture 6" descr="OAU1"/>
          <p:cNvPicPr>
            <a:picLocks noChangeAspect="1" noChangeArrowheads="1"/>
          </p:cNvPicPr>
          <p:nvPr/>
        </p:nvPicPr>
        <p:blipFill>
          <a:blip r:embed="rId2" cstate="print"/>
          <a:stretch>
            <a:fillRect/>
          </a:stretch>
        </p:blipFill>
        <p:spPr bwMode="auto">
          <a:xfrm>
            <a:off x="743266" y="2601178"/>
            <a:ext cx="2426612" cy="2476136"/>
          </a:xfrm>
          <a:prstGeom prst="rect">
            <a:avLst/>
          </a:prstGeom>
          <a:noFill/>
        </p:spPr>
      </p:pic>
      <p:sp>
        <p:nvSpPr>
          <p:cNvPr id="3" name="Subtitle 2"/>
          <p:cNvSpPr>
            <a:spLocks noGrp="1"/>
          </p:cNvSpPr>
          <p:nvPr>
            <p:ph type="subTitle" idx="1"/>
          </p:nvPr>
        </p:nvSpPr>
        <p:spPr>
          <a:xfrm>
            <a:off x="3169879" y="2198914"/>
            <a:ext cx="5492428" cy="3670180"/>
          </a:xfrm>
        </p:spPr>
        <p:txBody>
          <a:bodyPr vert="horz" lIns="0" tIns="45720" rIns="0" bIns="45720" rtlCol="0">
            <a:normAutofit lnSpcReduction="10000"/>
          </a:bodyPr>
          <a:lstStyle/>
          <a:p>
            <a:pPr>
              <a:spcBef>
                <a:spcPts val="600"/>
              </a:spcBef>
              <a:spcAft>
                <a:spcPts val="0"/>
              </a:spcAft>
              <a:buClr>
                <a:schemeClr val="accent1"/>
              </a:buClr>
            </a:pPr>
            <a:endParaRPr lang="en-US" sz="1700" b="1" cap="none" dirty="0">
              <a:solidFill>
                <a:schemeClr val="tx1">
                  <a:lumMod val="75000"/>
                  <a:lumOff val="25000"/>
                </a:schemeClr>
              </a:solidFill>
              <a:latin typeface="+mn-lt"/>
            </a:endParaRPr>
          </a:p>
          <a:p>
            <a:pPr>
              <a:spcBef>
                <a:spcPts val="600"/>
              </a:spcBef>
              <a:spcAft>
                <a:spcPts val="0"/>
              </a:spcAft>
              <a:buClr>
                <a:schemeClr val="accent1"/>
              </a:buClr>
            </a:pPr>
            <a:r>
              <a:rPr lang="en-US" sz="2000" b="1" cap="none" dirty="0">
                <a:solidFill>
                  <a:srgbClr val="FF0000"/>
                </a:solidFill>
                <a:latin typeface="+mn-lt"/>
              </a:rPr>
              <a:t>Lead:</a:t>
            </a:r>
            <a:r>
              <a:rPr lang="en-US" sz="1700" b="1" cap="none" dirty="0">
                <a:solidFill>
                  <a:schemeClr val="tx1">
                    <a:lumMod val="75000"/>
                    <a:lumOff val="25000"/>
                  </a:schemeClr>
                </a:solidFill>
                <a:latin typeface="+mn-lt"/>
              </a:rPr>
              <a:t> Mike</a:t>
            </a:r>
            <a:r>
              <a:rPr lang="en-US" sz="1700" b="1" dirty="0">
                <a:solidFill>
                  <a:schemeClr val="tx1">
                    <a:lumMod val="75000"/>
                    <a:lumOff val="25000"/>
                  </a:schemeClr>
                </a:solidFill>
                <a:latin typeface="+mn-lt"/>
              </a:rPr>
              <a:t> </a:t>
            </a:r>
            <a:r>
              <a:rPr lang="en-US" sz="1700" b="1" dirty="0" err="1">
                <a:solidFill>
                  <a:schemeClr val="tx1">
                    <a:lumMod val="75000"/>
                    <a:lumOff val="25000"/>
                  </a:schemeClr>
                </a:solidFill>
                <a:latin typeface="+mn-lt"/>
              </a:rPr>
              <a:t>Faborode</a:t>
            </a:r>
            <a:r>
              <a:rPr lang="en-US" sz="1700" b="1" dirty="0">
                <a:solidFill>
                  <a:schemeClr val="tx1">
                    <a:lumMod val="75000"/>
                    <a:lumOff val="25000"/>
                  </a:schemeClr>
                </a:solidFill>
                <a:latin typeface="+mn-lt"/>
              </a:rPr>
              <a:t>, </a:t>
            </a:r>
            <a:r>
              <a:rPr lang="en-US" sz="1700" b="1" dirty="0" err="1">
                <a:solidFill>
                  <a:schemeClr val="tx1">
                    <a:lumMod val="75000"/>
                    <a:lumOff val="25000"/>
                  </a:schemeClr>
                </a:solidFill>
                <a:latin typeface="+mn-lt"/>
              </a:rPr>
              <a:t>FAE</a:t>
            </a:r>
            <a:r>
              <a:rPr lang="en-US" sz="1700" b="1" cap="none" dirty="0" err="1">
                <a:solidFill>
                  <a:schemeClr val="tx1">
                    <a:lumMod val="75000"/>
                    <a:lumOff val="25000"/>
                  </a:schemeClr>
                </a:solidFill>
                <a:latin typeface="+mn-lt"/>
              </a:rPr>
              <a:t>ng</a:t>
            </a:r>
            <a:r>
              <a:rPr lang="en-US" sz="1700" b="1" cap="none" dirty="0">
                <a:solidFill>
                  <a:schemeClr val="tx1">
                    <a:lumMod val="75000"/>
                    <a:lumOff val="25000"/>
                  </a:schemeClr>
                </a:solidFill>
                <a:latin typeface="+mn-lt"/>
              </a:rPr>
              <a:t>,</a:t>
            </a:r>
            <a:endParaRPr lang="en-US" sz="1700" b="1" i="1" cap="none" spc="0" dirty="0">
              <a:solidFill>
                <a:schemeClr val="tx1">
                  <a:lumMod val="75000"/>
                  <a:lumOff val="25000"/>
                </a:schemeClr>
              </a:solidFill>
              <a:latin typeface="+mn-lt"/>
            </a:endParaRPr>
          </a:p>
          <a:p>
            <a:pPr>
              <a:spcBef>
                <a:spcPts val="600"/>
              </a:spcBef>
              <a:spcAft>
                <a:spcPts val="0"/>
              </a:spcAft>
              <a:buClr>
                <a:schemeClr val="accent1"/>
              </a:buClr>
            </a:pPr>
            <a:endParaRPr lang="en-US" sz="1700" b="1" i="1" cap="none" spc="0" dirty="0">
              <a:solidFill>
                <a:schemeClr val="tx1">
                  <a:lumMod val="75000"/>
                  <a:lumOff val="25000"/>
                </a:schemeClr>
              </a:solidFill>
              <a:latin typeface="+mn-lt"/>
            </a:endParaRPr>
          </a:p>
          <a:p>
            <a:pPr>
              <a:spcBef>
                <a:spcPts val="600"/>
              </a:spcBef>
              <a:spcAft>
                <a:spcPts val="0"/>
              </a:spcAft>
              <a:buClr>
                <a:schemeClr val="accent1"/>
              </a:buClr>
            </a:pPr>
            <a:r>
              <a:rPr lang="en-US" sz="1700" b="1" i="1" cap="none" spc="0" dirty="0">
                <a:solidFill>
                  <a:schemeClr val="tx1">
                    <a:lumMod val="75000"/>
                    <a:lumOff val="25000"/>
                  </a:schemeClr>
                </a:solidFill>
                <a:latin typeface="+mn-lt"/>
              </a:rPr>
              <a:t>Former Secretary General, Association of Vice Chancellors of Nigerian Universities (AVCNU), and Former Vice Chancellor, Obafemi Awolowo University, Ile-Ife. Member, STRADVCOM.</a:t>
            </a:r>
          </a:p>
          <a:p>
            <a:pPr>
              <a:buClr>
                <a:schemeClr val="accent1"/>
              </a:buClr>
            </a:pPr>
            <a:r>
              <a:rPr lang="en-US" sz="2200" b="1" cap="none" spc="0" dirty="0">
                <a:solidFill>
                  <a:srgbClr val="C00000"/>
                </a:solidFill>
                <a:latin typeface="+mn-lt"/>
              </a:rPr>
              <a:t>Training Session 2: Preparing proposals for Horizon Europe and other funding </a:t>
            </a:r>
            <a:r>
              <a:rPr lang="en-US" sz="2200" b="1" cap="none" spc="0" dirty="0" err="1">
                <a:solidFill>
                  <a:srgbClr val="C00000"/>
                </a:solidFill>
                <a:latin typeface="+mn-lt"/>
              </a:rPr>
              <a:t>programmes</a:t>
            </a:r>
            <a:r>
              <a:rPr lang="en-US" sz="2200" b="1" cap="none" spc="0" dirty="0">
                <a:solidFill>
                  <a:srgbClr val="C00000"/>
                </a:solidFill>
                <a:latin typeface="+mn-lt"/>
              </a:rPr>
              <a:t>: a multi-step training</a:t>
            </a:r>
            <a:endParaRPr lang="en-US" sz="2200" b="1" cap="none" spc="0" dirty="0">
              <a:solidFill>
                <a:srgbClr val="C00000"/>
              </a:solidFill>
              <a:latin typeface="Arial" panose="020B0604020202020204" pitchFamily="34" charset="0"/>
              <a:cs typeface="Arial" panose="020B0604020202020204" pitchFamily="34" charset="0"/>
            </a:endParaRPr>
          </a:p>
          <a:p>
            <a:pPr>
              <a:spcBef>
                <a:spcPts val="0"/>
              </a:spcBef>
              <a:spcAft>
                <a:spcPts val="0"/>
              </a:spcAft>
              <a:buClr>
                <a:schemeClr val="accent1"/>
              </a:buClr>
            </a:pPr>
            <a:endParaRPr lang="en-US" sz="2000" b="1" cap="none" spc="0" dirty="0">
              <a:solidFill>
                <a:schemeClr val="tx1">
                  <a:lumMod val="75000"/>
                  <a:lumOff val="25000"/>
                </a:schemeClr>
              </a:solidFill>
              <a:latin typeface="Arial" panose="020B0604020202020204" pitchFamily="34" charset="0"/>
              <a:cs typeface="Arial" panose="020B0604020202020204" pitchFamily="34" charset="0"/>
            </a:endParaRPr>
          </a:p>
          <a:p>
            <a:pPr>
              <a:spcBef>
                <a:spcPts val="0"/>
              </a:spcBef>
              <a:spcAft>
                <a:spcPts val="0"/>
              </a:spcAft>
              <a:buClr>
                <a:schemeClr val="accent1"/>
              </a:buClr>
            </a:pPr>
            <a:r>
              <a:rPr lang="en-US" sz="2000" b="1" cap="none" spc="0" dirty="0">
                <a:solidFill>
                  <a:schemeClr val="tx1">
                    <a:lumMod val="75000"/>
                    <a:lumOff val="25000"/>
                  </a:schemeClr>
                </a:solidFill>
                <a:latin typeface="Arial" panose="020B0604020202020204" pitchFamily="34" charset="0"/>
                <a:cs typeface="Arial" panose="020B0604020202020204" pitchFamily="34" charset="0"/>
              </a:rPr>
              <a:t>Movenpick Hotel, Nairobi, Kenya</a:t>
            </a:r>
          </a:p>
          <a:p>
            <a:pPr>
              <a:buClr>
                <a:schemeClr val="accent1"/>
              </a:buClr>
            </a:pPr>
            <a:r>
              <a:rPr lang="en-US" sz="1700" b="1" spc="0" dirty="0">
                <a:solidFill>
                  <a:schemeClr val="tx1">
                    <a:lumMod val="75000"/>
                    <a:lumOff val="25000"/>
                  </a:schemeClr>
                </a:solidFill>
                <a:latin typeface="+mn-lt"/>
              </a:rPr>
              <a:t>Nov 23-24, 2022</a:t>
            </a:r>
          </a:p>
          <a:p>
            <a:pPr>
              <a:buClr>
                <a:schemeClr val="accent1"/>
              </a:buClr>
            </a:pPr>
            <a:endParaRPr lang="en-US" sz="1700" b="1" dirty="0">
              <a:solidFill>
                <a:schemeClr val="tx1">
                  <a:lumMod val="75000"/>
                  <a:lumOff val="25000"/>
                </a:schemeClr>
              </a:solidFill>
              <a:latin typeface="+mn-lt"/>
            </a:endParaRPr>
          </a:p>
          <a:p>
            <a:pPr>
              <a:buClr>
                <a:schemeClr val="accent1"/>
              </a:buClr>
            </a:pPr>
            <a:endParaRPr lang="en-US" sz="1700" b="1" dirty="0">
              <a:solidFill>
                <a:schemeClr val="tx1">
                  <a:lumMod val="75000"/>
                  <a:lumOff val="25000"/>
                </a:schemeClr>
              </a:solidFill>
              <a:latin typeface="+mn-lt"/>
            </a:endParaRPr>
          </a:p>
          <a:p>
            <a:pPr>
              <a:buClr>
                <a:schemeClr val="accent1"/>
              </a:buClr>
            </a:pPr>
            <a:endParaRPr lang="en-US" sz="1700" dirty="0">
              <a:solidFill>
                <a:schemeClr val="tx1">
                  <a:lumMod val="75000"/>
                  <a:lumOff val="25000"/>
                </a:schemeClr>
              </a:solidFill>
              <a:latin typeface="+mn-lt"/>
            </a:endParaRPr>
          </a:p>
        </p:txBody>
      </p:sp>
      <p:sp>
        <p:nvSpPr>
          <p:cNvPr id="83" name="Rectangle 82">
            <a:extLst>
              <a:ext uri="{FF2B5EF4-FFF2-40B4-BE49-F238E27FC236}">
                <a16:creationId xmlns:a16="http://schemas.microsoft.com/office/drawing/2014/main" id="{51DDD252-D7C8-4CE5-9C61-D60D722BC2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 name="Rectangle 84">
            <a:extLst>
              <a:ext uri="{FF2B5EF4-FFF2-40B4-BE49-F238E27FC236}">
                <a16:creationId xmlns:a16="http://schemas.microsoft.com/office/drawing/2014/main" id="{2FBD75F5-C49C-4F6A-8D43-7A5939C23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p:cNvSpPr txBox="1"/>
          <p:nvPr/>
        </p:nvSpPr>
        <p:spPr>
          <a:xfrm>
            <a:off x="4191000" y="5334000"/>
            <a:ext cx="184731" cy="369332"/>
          </a:xfrm>
          <a:prstGeom prst="rect">
            <a:avLst/>
          </a:prstGeom>
          <a:noFill/>
        </p:spPr>
        <p:txBody>
          <a:bodyPr wrap="none" rtlCol="0">
            <a:spAutoFit/>
          </a:bodyPr>
          <a:lstStyle/>
          <a:p>
            <a:endParaRPr lang="en-US" dirty="0"/>
          </a:p>
        </p:txBody>
      </p:sp>
      <p:sp>
        <p:nvSpPr>
          <p:cNvPr id="11266" name="AutoShape 2" descr="Image result for osun state univers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68" name="AutoShape 4" descr="Image result for osun state univers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3772" y="963997"/>
            <a:ext cx="2441018" cy="4938361"/>
          </a:xfrm>
        </p:spPr>
        <p:txBody>
          <a:bodyPr anchor="ctr">
            <a:normAutofit/>
          </a:bodyPr>
          <a:lstStyle/>
          <a:p>
            <a:pPr algn="r"/>
            <a:r>
              <a:rPr lang="en-US" sz="2900" b="1" dirty="0">
                <a:solidFill>
                  <a:srgbClr val="C00000"/>
                </a:solidFill>
              </a:rPr>
              <a:t>OUTLINE OF PRESENTATION</a:t>
            </a:r>
            <a:endParaRPr lang="en-GB" sz="29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87688"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47388" y="963507"/>
            <a:ext cx="5115607" cy="4938851"/>
          </a:xfrm>
        </p:spPr>
        <p:txBody>
          <a:bodyPr anchor="ctr">
            <a:noAutofit/>
          </a:bodyPr>
          <a:lstStyle/>
          <a:p>
            <a:pPr>
              <a:buClr>
                <a:srgbClr val="FF0000"/>
              </a:buClr>
              <a:buFont typeface="Wingdings" panose="05000000000000000000" pitchFamily="2" charset="2"/>
              <a:buChar char="Ø"/>
            </a:pPr>
            <a:r>
              <a:rPr lang="en-US" sz="2800" b="1" dirty="0">
                <a:latin typeface="Arial" panose="020B0604020202020204" pitchFamily="34" charset="0"/>
                <a:cs typeface="Arial" panose="020B0604020202020204" pitchFamily="34" charset="0"/>
              </a:rPr>
              <a:t>Nigeria and Horizon Europe</a:t>
            </a:r>
          </a:p>
          <a:p>
            <a:pPr>
              <a:buClr>
                <a:srgbClr val="FF0000"/>
              </a:buClr>
              <a:buFont typeface="Wingdings" panose="05000000000000000000" pitchFamily="2" charset="2"/>
              <a:buChar char="Ø"/>
            </a:pPr>
            <a:r>
              <a:rPr lang="en-US" sz="2800" b="1" dirty="0">
                <a:latin typeface="Arial" panose="020B0604020202020204" pitchFamily="34" charset="0"/>
                <a:cs typeface="Arial" panose="020B0604020202020204" pitchFamily="34" charset="0"/>
              </a:rPr>
              <a:t>Action Plan towards 2027</a:t>
            </a:r>
          </a:p>
          <a:p>
            <a:pPr eaLnBrk="0" hangingPunct="0">
              <a:buFont typeface="Wingdings" panose="05000000000000000000" pitchFamily="2" charset="2"/>
              <a:buChar char="Ø"/>
            </a:pPr>
            <a:r>
              <a:rPr lang="en-US" sz="2800" b="1" dirty="0">
                <a:latin typeface="Arial" panose="020B0604020202020204" pitchFamily="34" charset="0"/>
                <a:cs typeface="Arial" panose="020B0604020202020204" pitchFamily="34" charset="0"/>
              </a:rPr>
              <a:t>Summary</a:t>
            </a:r>
          </a:p>
        </p:txBody>
      </p:sp>
    </p:spTree>
    <p:extLst>
      <p:ext uri="{BB962C8B-B14F-4D97-AF65-F5344CB8AC3E}">
        <p14:creationId xmlns:p14="http://schemas.microsoft.com/office/powerpoint/2010/main" val="598984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145" y="269880"/>
            <a:ext cx="6031707" cy="618404"/>
          </a:xfrm>
        </p:spPr>
        <p:txBody>
          <a:bodyPr>
            <a:noAutofit/>
          </a:bodyPr>
          <a:lstStyle/>
          <a:p>
            <a:pPr algn="ctr"/>
            <a:r>
              <a:rPr lang="en-US" sz="3600" b="1" dirty="0">
                <a:solidFill>
                  <a:srgbClr val="FF0000"/>
                </a:solidFill>
              </a:rPr>
              <a:t>Nigeria &amp; Horizon Europe</a:t>
            </a:r>
          </a:p>
        </p:txBody>
      </p:sp>
      <p:sp>
        <p:nvSpPr>
          <p:cNvPr id="3" name="Content Placeholder 2"/>
          <p:cNvSpPr>
            <a:spLocks noGrp="1"/>
          </p:cNvSpPr>
          <p:nvPr>
            <p:ph idx="1"/>
          </p:nvPr>
        </p:nvSpPr>
        <p:spPr>
          <a:xfrm>
            <a:off x="304799" y="888284"/>
            <a:ext cx="8534400" cy="5571502"/>
          </a:xfrm>
        </p:spPr>
        <p:txBody>
          <a:bodyPr>
            <a:noAutofit/>
          </a:bodyPr>
          <a:lstStyle/>
          <a:p>
            <a:pPr>
              <a:lnSpc>
                <a:spcPct val="150000"/>
              </a:lnSpc>
              <a:buClr>
                <a:schemeClr val="tx1"/>
              </a:buClr>
              <a:buFont typeface="Wingdings" panose="05000000000000000000" pitchFamily="2" charset="2"/>
              <a:buChar char="§"/>
            </a:pPr>
            <a:r>
              <a:rPr lang="en-US" sz="2400" b="1" dirty="0"/>
              <a:t>We are here to </a:t>
            </a:r>
            <a:r>
              <a:rPr lang="en-US" sz="2400" b="1" dirty="0">
                <a:solidFill>
                  <a:srgbClr val="FF0000"/>
                </a:solidFill>
              </a:rPr>
              <a:t>learn</a:t>
            </a:r>
            <a:r>
              <a:rPr lang="en-US" sz="2400" b="1" dirty="0"/>
              <a:t> &amp; to </a:t>
            </a:r>
            <a:r>
              <a:rPr lang="en-US" sz="2400" b="1" dirty="0">
                <a:solidFill>
                  <a:srgbClr val="FF0000"/>
                </a:solidFill>
              </a:rPr>
              <a:t>seek collaboration</a:t>
            </a:r>
          </a:p>
          <a:p>
            <a:pPr>
              <a:lnSpc>
                <a:spcPct val="150000"/>
              </a:lnSpc>
              <a:buClr>
                <a:schemeClr val="tx1"/>
              </a:buClr>
              <a:buFont typeface="Wingdings" panose="05000000000000000000" pitchFamily="2" charset="2"/>
              <a:buChar char="§"/>
            </a:pPr>
            <a:r>
              <a:rPr lang="en-US" sz="2400" b="1" dirty="0"/>
              <a:t>We are determined to change the Nigerian Narrative in the funding period 2021-2027</a:t>
            </a:r>
          </a:p>
          <a:p>
            <a:pPr>
              <a:lnSpc>
                <a:spcPct val="150000"/>
              </a:lnSpc>
              <a:buClr>
                <a:schemeClr val="tx1"/>
              </a:buClr>
              <a:buFont typeface="Wingdings" panose="05000000000000000000" pitchFamily="2" charset="2"/>
              <a:buChar char="§"/>
            </a:pPr>
            <a:r>
              <a:rPr lang="en-US" sz="2400" b="1" dirty="0"/>
              <a:t>In the last </a:t>
            </a:r>
            <a:r>
              <a:rPr lang="en-US" sz="2400" b="1" dirty="0" err="1"/>
              <a:t>programme</a:t>
            </a:r>
            <a:r>
              <a:rPr lang="en-US" sz="2400" b="1" dirty="0"/>
              <a:t>, Horizon 2020:</a:t>
            </a:r>
          </a:p>
          <a:p>
            <a:pPr lvl="1">
              <a:lnSpc>
                <a:spcPct val="150000"/>
              </a:lnSpc>
              <a:buClr>
                <a:schemeClr val="tx1"/>
              </a:buClr>
              <a:buFont typeface="Wingdings" panose="05000000000000000000" pitchFamily="2" charset="2"/>
              <a:buChar char="v"/>
            </a:pPr>
            <a:r>
              <a:rPr lang="en-US" sz="2200" b="1" dirty="0"/>
              <a:t>There were 310 successful funded projects in Africa</a:t>
            </a:r>
          </a:p>
          <a:p>
            <a:pPr lvl="1">
              <a:lnSpc>
                <a:spcPct val="150000"/>
              </a:lnSpc>
              <a:buClr>
                <a:schemeClr val="tx1"/>
              </a:buClr>
              <a:buFont typeface="Wingdings" panose="05000000000000000000" pitchFamily="2" charset="2"/>
              <a:buChar char="v"/>
            </a:pPr>
            <a:r>
              <a:rPr lang="en-US" sz="2200" b="1" dirty="0">
                <a:solidFill>
                  <a:srgbClr val="FF0000"/>
                </a:solidFill>
              </a:rPr>
              <a:t>However, none emerged from Nigeria; 26 were part of projects by other nationals</a:t>
            </a:r>
          </a:p>
          <a:p>
            <a:pPr lvl="1">
              <a:lnSpc>
                <a:spcPct val="150000"/>
              </a:lnSpc>
              <a:buClr>
                <a:schemeClr val="tx1"/>
              </a:buClr>
              <a:buFont typeface="Wingdings" panose="05000000000000000000" pitchFamily="2" charset="2"/>
              <a:buChar char="v"/>
            </a:pPr>
            <a:r>
              <a:rPr lang="en-US" sz="2200" b="1" dirty="0">
                <a:solidFill>
                  <a:schemeClr val="tx1"/>
                </a:solidFill>
              </a:rPr>
              <a:t>South Africa, for example, had 140 grants</a:t>
            </a:r>
          </a:p>
        </p:txBody>
      </p:sp>
      <p:sp>
        <p:nvSpPr>
          <p:cNvPr id="4" name="Slide Number Placeholder 3">
            <a:extLst>
              <a:ext uri="{FF2B5EF4-FFF2-40B4-BE49-F238E27FC236}">
                <a16:creationId xmlns:a16="http://schemas.microsoft.com/office/drawing/2014/main" id="{B86954F5-8DE3-42D2-9BCB-923F32E16064}"/>
              </a:ext>
            </a:extLst>
          </p:cNvPr>
          <p:cNvSpPr>
            <a:spLocks noGrp="1"/>
          </p:cNvSpPr>
          <p:nvPr>
            <p:ph type="sldNum" sz="quarter" idx="12"/>
          </p:nvPr>
        </p:nvSpPr>
        <p:spPr/>
        <p:txBody>
          <a:bodyPr/>
          <a:lstStyle/>
          <a:p>
            <a:fld id="{FC9BE4FA-B06C-4544-A905-033A888567A1}" type="slidenum">
              <a:rPr lang="en-US" smtClean="0"/>
              <a:pPr/>
              <a:t>3</a:t>
            </a:fld>
            <a:endParaRPr lang="en-US"/>
          </a:p>
        </p:txBody>
      </p:sp>
    </p:spTree>
    <p:extLst>
      <p:ext uri="{BB962C8B-B14F-4D97-AF65-F5344CB8AC3E}">
        <p14:creationId xmlns:p14="http://schemas.microsoft.com/office/powerpoint/2010/main" val="86409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145" y="269880"/>
            <a:ext cx="6031707" cy="618404"/>
          </a:xfrm>
        </p:spPr>
        <p:txBody>
          <a:bodyPr>
            <a:noAutofit/>
          </a:bodyPr>
          <a:lstStyle/>
          <a:p>
            <a:pPr algn="ctr"/>
            <a:r>
              <a:rPr lang="en-US" sz="3600" b="1" dirty="0">
                <a:solidFill>
                  <a:srgbClr val="FF0000"/>
                </a:solidFill>
              </a:rPr>
              <a:t>Nigeria’s Action Plan</a:t>
            </a:r>
          </a:p>
        </p:txBody>
      </p:sp>
      <p:sp>
        <p:nvSpPr>
          <p:cNvPr id="3" name="Content Placeholder 2"/>
          <p:cNvSpPr>
            <a:spLocks noGrp="1"/>
          </p:cNvSpPr>
          <p:nvPr>
            <p:ph idx="1"/>
          </p:nvPr>
        </p:nvSpPr>
        <p:spPr>
          <a:xfrm>
            <a:off x="304798" y="1032077"/>
            <a:ext cx="8534400" cy="5283916"/>
          </a:xfrm>
        </p:spPr>
        <p:txBody>
          <a:bodyPr>
            <a:noAutofit/>
          </a:bodyPr>
          <a:lstStyle/>
          <a:p>
            <a:pPr>
              <a:lnSpc>
                <a:spcPct val="100000"/>
              </a:lnSpc>
              <a:spcBef>
                <a:spcPts val="0"/>
              </a:spcBef>
              <a:spcAft>
                <a:spcPts val="0"/>
              </a:spcAft>
              <a:buClr>
                <a:schemeClr val="tx1"/>
              </a:buClr>
              <a:buFont typeface="Wingdings" panose="05000000000000000000" pitchFamily="2" charset="2"/>
              <a:buChar char="Ø"/>
            </a:pPr>
            <a:r>
              <a:rPr lang="en-US" sz="2400" b="1" dirty="0"/>
              <a:t>The Federal Ministry of Science , Technology and Innovation (</a:t>
            </a:r>
            <a:r>
              <a:rPr lang="en-US" sz="2400" b="1" dirty="0">
                <a:solidFill>
                  <a:srgbClr val="FF0000"/>
                </a:solidFill>
              </a:rPr>
              <a:t>FMSTI</a:t>
            </a:r>
            <a:r>
              <a:rPr lang="en-US" sz="2400" b="1" dirty="0"/>
              <a:t>) is coordinating the national response  at the Research Institutes</a:t>
            </a:r>
          </a:p>
          <a:p>
            <a:pPr>
              <a:lnSpc>
                <a:spcPct val="100000"/>
              </a:lnSpc>
              <a:spcBef>
                <a:spcPts val="0"/>
              </a:spcBef>
              <a:spcAft>
                <a:spcPts val="0"/>
              </a:spcAft>
              <a:buClr>
                <a:schemeClr val="tx1"/>
              </a:buClr>
              <a:buFont typeface="Wingdings" panose="05000000000000000000" pitchFamily="2" charset="2"/>
              <a:buChar char="Ø"/>
            </a:pPr>
            <a:endParaRPr lang="en-US" sz="2400" b="1" dirty="0"/>
          </a:p>
          <a:p>
            <a:pPr>
              <a:lnSpc>
                <a:spcPct val="100000"/>
              </a:lnSpc>
              <a:spcBef>
                <a:spcPts val="0"/>
              </a:spcBef>
              <a:spcAft>
                <a:spcPts val="0"/>
              </a:spcAft>
              <a:buClr>
                <a:schemeClr val="tx1"/>
              </a:buClr>
              <a:buFont typeface="Wingdings" panose="05000000000000000000" pitchFamily="2" charset="2"/>
              <a:buChar char="Ø"/>
            </a:pPr>
            <a:r>
              <a:rPr lang="en-US" sz="2400" b="1" dirty="0"/>
              <a:t>The Tertiary Education Fund (</a:t>
            </a:r>
            <a:r>
              <a:rPr lang="en-US" sz="2400" b="1" dirty="0" err="1">
                <a:solidFill>
                  <a:srgbClr val="FF0000"/>
                </a:solidFill>
              </a:rPr>
              <a:t>TETFund</a:t>
            </a:r>
            <a:r>
              <a:rPr lang="en-US" sz="2400" b="1" dirty="0"/>
              <a:t>), with its successful management of the National Research Fund (NRF), is saddled with organizing and coordinating the response network by Higher Education Institutions.</a:t>
            </a:r>
          </a:p>
          <a:p>
            <a:pPr>
              <a:lnSpc>
                <a:spcPct val="100000"/>
              </a:lnSpc>
              <a:spcBef>
                <a:spcPts val="0"/>
              </a:spcBef>
              <a:spcAft>
                <a:spcPts val="0"/>
              </a:spcAft>
              <a:buClr>
                <a:schemeClr val="tx1"/>
              </a:buClr>
              <a:buFont typeface="Wingdings" panose="05000000000000000000" pitchFamily="2" charset="2"/>
              <a:buChar char="Ø"/>
            </a:pPr>
            <a:endParaRPr lang="en-US" sz="2400" b="1" dirty="0"/>
          </a:p>
          <a:p>
            <a:pPr>
              <a:lnSpc>
                <a:spcPct val="100000"/>
              </a:lnSpc>
              <a:spcBef>
                <a:spcPts val="0"/>
              </a:spcBef>
              <a:spcAft>
                <a:spcPts val="0"/>
              </a:spcAft>
              <a:buClr>
                <a:schemeClr val="tx1"/>
              </a:buClr>
              <a:buFont typeface="Wingdings" panose="05000000000000000000" pitchFamily="2" charset="2"/>
              <a:buChar char="Ø"/>
            </a:pPr>
            <a:r>
              <a:rPr lang="en-US" sz="2400" b="1" dirty="0"/>
              <a:t>National Contact Points/Persons (NCP) </a:t>
            </a:r>
            <a:r>
              <a:rPr lang="en-US" sz="2400" b="1" dirty="0">
                <a:solidFill>
                  <a:srgbClr val="FF0000"/>
                </a:solidFill>
              </a:rPr>
              <a:t>(All Here)</a:t>
            </a:r>
            <a:r>
              <a:rPr lang="en-US" sz="2400" b="1" dirty="0"/>
              <a:t> have been appointed for the 4 Sectoral Priority Areas of EU-AU Partnership</a:t>
            </a:r>
          </a:p>
        </p:txBody>
      </p:sp>
      <p:sp>
        <p:nvSpPr>
          <p:cNvPr id="4" name="Slide Number Placeholder 3">
            <a:extLst>
              <a:ext uri="{FF2B5EF4-FFF2-40B4-BE49-F238E27FC236}">
                <a16:creationId xmlns:a16="http://schemas.microsoft.com/office/drawing/2014/main" id="{B86954F5-8DE3-42D2-9BCB-923F32E16064}"/>
              </a:ext>
            </a:extLst>
          </p:cNvPr>
          <p:cNvSpPr>
            <a:spLocks noGrp="1"/>
          </p:cNvSpPr>
          <p:nvPr>
            <p:ph type="sldNum" sz="quarter" idx="12"/>
          </p:nvPr>
        </p:nvSpPr>
        <p:spPr/>
        <p:txBody>
          <a:bodyPr/>
          <a:lstStyle/>
          <a:p>
            <a:fld id="{FC9BE4FA-B06C-4544-A905-033A888567A1}" type="slidenum">
              <a:rPr lang="en-US" smtClean="0"/>
              <a:pPr/>
              <a:t>4</a:t>
            </a:fld>
            <a:endParaRPr lang="en-US"/>
          </a:p>
        </p:txBody>
      </p:sp>
    </p:spTree>
    <p:extLst>
      <p:ext uri="{BB962C8B-B14F-4D97-AF65-F5344CB8AC3E}">
        <p14:creationId xmlns:p14="http://schemas.microsoft.com/office/powerpoint/2010/main" val="252214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145" y="269880"/>
            <a:ext cx="6031707" cy="618404"/>
          </a:xfrm>
        </p:spPr>
        <p:txBody>
          <a:bodyPr>
            <a:noAutofit/>
          </a:bodyPr>
          <a:lstStyle/>
          <a:p>
            <a:pPr algn="ctr"/>
            <a:r>
              <a:rPr lang="en-US" sz="3600" b="1" dirty="0">
                <a:solidFill>
                  <a:srgbClr val="FF0000"/>
                </a:solidFill>
              </a:rPr>
              <a:t>Nigeria’s Action Plan</a:t>
            </a:r>
          </a:p>
        </p:txBody>
      </p:sp>
      <p:sp>
        <p:nvSpPr>
          <p:cNvPr id="3" name="Content Placeholder 2"/>
          <p:cNvSpPr>
            <a:spLocks noGrp="1"/>
          </p:cNvSpPr>
          <p:nvPr>
            <p:ph idx="1"/>
          </p:nvPr>
        </p:nvSpPr>
        <p:spPr>
          <a:xfrm>
            <a:off x="304799" y="888284"/>
            <a:ext cx="8534400" cy="5283916"/>
          </a:xfrm>
        </p:spPr>
        <p:txBody>
          <a:bodyPr>
            <a:noAutofit/>
          </a:bodyPr>
          <a:lstStyle/>
          <a:p>
            <a:pPr>
              <a:lnSpc>
                <a:spcPct val="150000"/>
              </a:lnSpc>
              <a:buClr>
                <a:schemeClr val="tx1"/>
              </a:buClr>
            </a:pPr>
            <a:r>
              <a:rPr lang="en-US" sz="2400" b="1" dirty="0">
                <a:solidFill>
                  <a:srgbClr val="C00000"/>
                </a:solidFill>
              </a:rPr>
              <a:t>Lead NCP for Universities:</a:t>
            </a:r>
            <a:r>
              <a:rPr lang="en-US" sz="2400" b="1" dirty="0"/>
              <a:t>     Michael O. FABORODE</a:t>
            </a:r>
          </a:p>
          <a:p>
            <a:pPr>
              <a:lnSpc>
                <a:spcPct val="150000"/>
              </a:lnSpc>
              <a:buClr>
                <a:schemeClr val="tx1"/>
              </a:buClr>
            </a:pPr>
            <a:r>
              <a:rPr lang="en-US" sz="2400" b="1" dirty="0">
                <a:solidFill>
                  <a:srgbClr val="C00000"/>
                </a:solidFill>
              </a:rPr>
              <a:t>NCP for Public Health:</a:t>
            </a:r>
            <a:r>
              <a:rPr lang="en-US" sz="2400" b="1" dirty="0"/>
              <a:t> </a:t>
            </a:r>
            <a:r>
              <a:rPr lang="en-US" sz="2400" b="1" dirty="0" err="1"/>
              <a:t>Adamu</a:t>
            </a:r>
            <a:r>
              <a:rPr lang="en-US" sz="2400" b="1" dirty="0"/>
              <a:t> </a:t>
            </a:r>
            <a:r>
              <a:rPr lang="en-US" sz="2400" b="1" dirty="0" err="1"/>
              <a:t>Gerei</a:t>
            </a:r>
            <a:r>
              <a:rPr lang="en-US" sz="2400" b="1" dirty="0"/>
              <a:t> BAKARI</a:t>
            </a:r>
          </a:p>
          <a:p>
            <a:pPr>
              <a:lnSpc>
                <a:spcPct val="150000"/>
              </a:lnSpc>
              <a:buClr>
                <a:schemeClr val="tx1"/>
              </a:buClr>
            </a:pPr>
            <a:r>
              <a:rPr lang="en-US" sz="2400" b="1" dirty="0">
                <a:solidFill>
                  <a:srgbClr val="C00000"/>
                </a:solidFill>
              </a:rPr>
              <a:t>NCP for Green Transition:</a:t>
            </a:r>
            <a:r>
              <a:rPr lang="en-US" sz="2400" b="1" dirty="0"/>
              <a:t> Fatimah </a:t>
            </a:r>
            <a:r>
              <a:rPr lang="en-US" sz="2400" b="1" dirty="0" err="1"/>
              <a:t>Batul</a:t>
            </a:r>
            <a:r>
              <a:rPr lang="en-US" sz="2400" b="1" dirty="0"/>
              <a:t>  MUKHTAR</a:t>
            </a:r>
          </a:p>
          <a:p>
            <a:pPr>
              <a:lnSpc>
                <a:spcPct val="150000"/>
              </a:lnSpc>
              <a:buClr>
                <a:schemeClr val="tx1"/>
              </a:buClr>
            </a:pPr>
            <a:r>
              <a:rPr lang="en-US" sz="2400" b="1" dirty="0">
                <a:solidFill>
                  <a:srgbClr val="C00000"/>
                </a:solidFill>
              </a:rPr>
              <a:t>NCP for Technology and Innovation:</a:t>
            </a:r>
            <a:r>
              <a:rPr lang="en-US" sz="2400" b="1" dirty="0"/>
              <a:t> Ayo AJAYI</a:t>
            </a:r>
          </a:p>
          <a:p>
            <a:pPr>
              <a:lnSpc>
                <a:spcPct val="150000"/>
              </a:lnSpc>
              <a:buClr>
                <a:schemeClr val="tx1"/>
              </a:buClr>
            </a:pPr>
            <a:r>
              <a:rPr lang="en-US" sz="2400" b="1" dirty="0">
                <a:solidFill>
                  <a:srgbClr val="C00000"/>
                </a:solidFill>
              </a:rPr>
              <a:t>NCP for Capacity in Science:</a:t>
            </a:r>
            <a:r>
              <a:rPr lang="en-US" sz="2400" b="1" dirty="0">
                <a:solidFill>
                  <a:schemeClr val="tx1"/>
                </a:solidFill>
              </a:rPr>
              <a:t> </a:t>
            </a:r>
            <a:r>
              <a:rPr lang="en-US" sz="2400" b="1" dirty="0" err="1">
                <a:solidFill>
                  <a:schemeClr val="tx1"/>
                </a:solidFill>
              </a:rPr>
              <a:t>Musbau</a:t>
            </a:r>
            <a:r>
              <a:rPr lang="en-US" sz="2400" b="1" dirty="0">
                <a:solidFill>
                  <a:schemeClr val="tx1"/>
                </a:solidFill>
              </a:rPr>
              <a:t> AKANJI</a:t>
            </a:r>
          </a:p>
          <a:p>
            <a:pPr>
              <a:lnSpc>
                <a:spcPct val="150000"/>
              </a:lnSpc>
              <a:buClr>
                <a:schemeClr val="tx1"/>
              </a:buClr>
            </a:pPr>
            <a:r>
              <a:rPr lang="en-US" sz="2400" b="1" dirty="0" err="1">
                <a:solidFill>
                  <a:srgbClr val="C00000"/>
                </a:solidFill>
              </a:rPr>
              <a:t>TETFund</a:t>
            </a:r>
            <a:r>
              <a:rPr lang="en-US" sz="2400" b="1" dirty="0">
                <a:solidFill>
                  <a:srgbClr val="C00000"/>
                </a:solidFill>
              </a:rPr>
              <a:t> Rep to the National Network:</a:t>
            </a:r>
            <a:r>
              <a:rPr lang="en-US" sz="2400" b="1" dirty="0">
                <a:solidFill>
                  <a:schemeClr val="tx1"/>
                </a:solidFill>
              </a:rPr>
              <a:t> Ms. </a:t>
            </a:r>
            <a:r>
              <a:rPr lang="en-US" sz="2400" b="1" dirty="0" err="1">
                <a:solidFill>
                  <a:schemeClr val="tx1"/>
                </a:solidFill>
              </a:rPr>
              <a:t>Asmau</a:t>
            </a:r>
            <a:r>
              <a:rPr lang="en-US" sz="2400" b="1" dirty="0">
                <a:solidFill>
                  <a:schemeClr val="tx1"/>
                </a:solidFill>
              </a:rPr>
              <a:t> MAIKUDI</a:t>
            </a:r>
          </a:p>
          <a:p>
            <a:pPr>
              <a:lnSpc>
                <a:spcPct val="150000"/>
              </a:lnSpc>
              <a:buClr>
                <a:schemeClr val="tx1"/>
              </a:buClr>
            </a:pPr>
            <a:r>
              <a:rPr lang="en-US" sz="2400" b="1" dirty="0" err="1">
                <a:solidFill>
                  <a:srgbClr val="C00000"/>
                </a:solidFill>
              </a:rPr>
              <a:t>TETFund</a:t>
            </a:r>
            <a:r>
              <a:rPr lang="en-US" sz="2400" b="1" dirty="0">
                <a:solidFill>
                  <a:srgbClr val="C00000"/>
                </a:solidFill>
              </a:rPr>
              <a:t> Adviser on Innovation:</a:t>
            </a:r>
            <a:r>
              <a:rPr lang="en-US" sz="2400" b="1" dirty="0">
                <a:solidFill>
                  <a:schemeClr val="tx1"/>
                </a:solidFill>
              </a:rPr>
              <a:t>  Tope </a:t>
            </a:r>
            <a:r>
              <a:rPr lang="en-US" sz="2400" b="1" dirty="0" err="1">
                <a:solidFill>
                  <a:schemeClr val="tx1"/>
                </a:solidFill>
              </a:rPr>
              <a:t>Toogun</a:t>
            </a:r>
            <a:endParaRPr lang="en-US" sz="2400" b="1" dirty="0">
              <a:solidFill>
                <a:schemeClr val="tx1"/>
              </a:solidFill>
            </a:endParaRPr>
          </a:p>
        </p:txBody>
      </p:sp>
      <p:sp>
        <p:nvSpPr>
          <p:cNvPr id="4" name="Slide Number Placeholder 3">
            <a:extLst>
              <a:ext uri="{FF2B5EF4-FFF2-40B4-BE49-F238E27FC236}">
                <a16:creationId xmlns:a16="http://schemas.microsoft.com/office/drawing/2014/main" id="{B86954F5-8DE3-42D2-9BCB-923F32E16064}"/>
              </a:ext>
            </a:extLst>
          </p:cNvPr>
          <p:cNvSpPr>
            <a:spLocks noGrp="1"/>
          </p:cNvSpPr>
          <p:nvPr>
            <p:ph type="sldNum" sz="quarter" idx="12"/>
          </p:nvPr>
        </p:nvSpPr>
        <p:spPr/>
        <p:txBody>
          <a:bodyPr/>
          <a:lstStyle/>
          <a:p>
            <a:fld id="{FC9BE4FA-B06C-4544-A905-033A888567A1}" type="slidenum">
              <a:rPr lang="en-US" smtClean="0"/>
              <a:pPr/>
              <a:t>5</a:t>
            </a:fld>
            <a:endParaRPr lang="en-US"/>
          </a:p>
        </p:txBody>
      </p:sp>
    </p:spTree>
    <p:extLst>
      <p:ext uri="{BB962C8B-B14F-4D97-AF65-F5344CB8AC3E}">
        <p14:creationId xmlns:p14="http://schemas.microsoft.com/office/powerpoint/2010/main" val="4001075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146" y="126087"/>
            <a:ext cx="6031707" cy="618404"/>
          </a:xfrm>
        </p:spPr>
        <p:txBody>
          <a:bodyPr>
            <a:noAutofit/>
          </a:bodyPr>
          <a:lstStyle/>
          <a:p>
            <a:pPr algn="ctr"/>
            <a:r>
              <a:rPr lang="en-US" sz="3600" b="1" dirty="0">
                <a:solidFill>
                  <a:srgbClr val="FF0000"/>
                </a:solidFill>
              </a:rPr>
              <a:t>Nigeria’s Action Plan</a:t>
            </a:r>
          </a:p>
        </p:txBody>
      </p:sp>
      <p:sp>
        <p:nvSpPr>
          <p:cNvPr id="3" name="Content Placeholder 2"/>
          <p:cNvSpPr>
            <a:spLocks noGrp="1"/>
          </p:cNvSpPr>
          <p:nvPr>
            <p:ph idx="1"/>
          </p:nvPr>
        </p:nvSpPr>
        <p:spPr>
          <a:xfrm>
            <a:off x="228599" y="744491"/>
            <a:ext cx="8686800" cy="5283916"/>
          </a:xfrm>
        </p:spPr>
        <p:txBody>
          <a:bodyPr>
            <a:noAutofit/>
          </a:bodyPr>
          <a:lstStyle/>
          <a:p>
            <a:pPr>
              <a:lnSpc>
                <a:spcPct val="150000"/>
              </a:lnSpc>
              <a:spcBef>
                <a:spcPts val="600"/>
              </a:spcBef>
              <a:buClr>
                <a:schemeClr val="tx1"/>
              </a:buClr>
              <a:buFont typeface="Wingdings" panose="05000000000000000000" pitchFamily="2" charset="2"/>
              <a:buChar char="Ø"/>
            </a:pPr>
            <a:r>
              <a:rPr lang="en-US" sz="2400" b="1" dirty="0"/>
              <a:t>Each Sectoral NCP has identified the key </a:t>
            </a:r>
            <a:r>
              <a:rPr lang="en-US" sz="2400" b="1" dirty="0">
                <a:solidFill>
                  <a:srgbClr val="FF0000"/>
                </a:solidFill>
              </a:rPr>
              <a:t>Thematic Areas</a:t>
            </a:r>
            <a:r>
              <a:rPr lang="en-US" sz="2400" b="1" dirty="0"/>
              <a:t> of interest</a:t>
            </a:r>
          </a:p>
          <a:p>
            <a:pPr>
              <a:lnSpc>
                <a:spcPct val="150000"/>
              </a:lnSpc>
              <a:spcBef>
                <a:spcPts val="600"/>
              </a:spcBef>
              <a:buClr>
                <a:schemeClr val="tx1"/>
              </a:buClr>
              <a:buFont typeface="Wingdings" panose="05000000000000000000" pitchFamily="2" charset="2"/>
              <a:buChar char="Ø"/>
            </a:pPr>
            <a:r>
              <a:rPr lang="en-US" sz="2400" b="1" dirty="0"/>
              <a:t>A critical mass of researchers will be identified, trained, guided and assisted to write winning proposals</a:t>
            </a:r>
          </a:p>
          <a:p>
            <a:pPr>
              <a:lnSpc>
                <a:spcPct val="150000"/>
              </a:lnSpc>
              <a:spcBef>
                <a:spcPts val="600"/>
              </a:spcBef>
              <a:buClr>
                <a:schemeClr val="tx1"/>
              </a:buClr>
              <a:buFont typeface="Wingdings" panose="05000000000000000000" pitchFamily="2" charset="2"/>
              <a:buChar char="Ø"/>
            </a:pPr>
            <a:r>
              <a:rPr lang="en-US" sz="2400" b="1" dirty="0"/>
              <a:t>Training shall be at the national, regional and Institutional levels</a:t>
            </a:r>
          </a:p>
          <a:p>
            <a:pPr>
              <a:lnSpc>
                <a:spcPct val="150000"/>
              </a:lnSpc>
              <a:spcBef>
                <a:spcPts val="600"/>
              </a:spcBef>
              <a:buClr>
                <a:schemeClr val="tx1"/>
              </a:buClr>
              <a:buFont typeface="Wingdings" panose="05000000000000000000" pitchFamily="2" charset="2"/>
              <a:buChar char="Ø"/>
            </a:pPr>
            <a:r>
              <a:rPr lang="en-US" sz="2400" b="1" dirty="0"/>
              <a:t>A system of coordinated proposal screening will be put in place</a:t>
            </a:r>
          </a:p>
          <a:p>
            <a:pPr>
              <a:lnSpc>
                <a:spcPct val="150000"/>
              </a:lnSpc>
              <a:spcBef>
                <a:spcPts val="600"/>
              </a:spcBef>
              <a:buClr>
                <a:schemeClr val="tx1"/>
              </a:buClr>
              <a:buFont typeface="Wingdings" panose="05000000000000000000" pitchFamily="2" charset="2"/>
              <a:buChar char="Ø"/>
            </a:pPr>
            <a:r>
              <a:rPr lang="en-US" sz="2400" b="1" dirty="0"/>
              <a:t>In all these, we shall need the guidance, assistance and technical support of the EU and AU. We are aware of the EU dedicated portal and some other resources</a:t>
            </a:r>
          </a:p>
        </p:txBody>
      </p:sp>
      <p:sp>
        <p:nvSpPr>
          <p:cNvPr id="4" name="Slide Number Placeholder 3">
            <a:extLst>
              <a:ext uri="{FF2B5EF4-FFF2-40B4-BE49-F238E27FC236}">
                <a16:creationId xmlns:a16="http://schemas.microsoft.com/office/drawing/2014/main" id="{B86954F5-8DE3-42D2-9BCB-923F32E16064}"/>
              </a:ext>
            </a:extLst>
          </p:cNvPr>
          <p:cNvSpPr>
            <a:spLocks noGrp="1"/>
          </p:cNvSpPr>
          <p:nvPr>
            <p:ph type="sldNum" sz="quarter" idx="12"/>
          </p:nvPr>
        </p:nvSpPr>
        <p:spPr/>
        <p:txBody>
          <a:bodyPr/>
          <a:lstStyle/>
          <a:p>
            <a:fld id="{FC9BE4FA-B06C-4544-A905-033A888567A1}" type="slidenum">
              <a:rPr lang="en-US" smtClean="0"/>
              <a:pPr/>
              <a:t>6</a:t>
            </a:fld>
            <a:endParaRPr lang="en-US"/>
          </a:p>
        </p:txBody>
      </p:sp>
    </p:spTree>
    <p:extLst>
      <p:ext uri="{BB962C8B-B14F-4D97-AF65-F5344CB8AC3E}">
        <p14:creationId xmlns:p14="http://schemas.microsoft.com/office/powerpoint/2010/main" val="92351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515736"/>
            <a:ext cx="8610600" cy="5885064"/>
          </a:xfrm>
        </p:spPr>
        <p:txBody>
          <a:bodyPr>
            <a:noAutofit/>
          </a:bodyPr>
          <a:lstStyle/>
          <a:p>
            <a:pPr>
              <a:buFont typeface="Wingdings" panose="05000000000000000000" pitchFamily="2" charset="2"/>
              <a:buChar char="Ø"/>
            </a:pPr>
            <a:r>
              <a:rPr lang="en-GB" sz="1600" b="1" dirty="0">
                <a:solidFill>
                  <a:schemeClr val="tx1"/>
                </a:solidFill>
              </a:rPr>
              <a:t>Number and overall value of successful Grants</a:t>
            </a:r>
          </a:p>
          <a:p>
            <a:pPr>
              <a:buFont typeface="Wingdings" panose="05000000000000000000" pitchFamily="2" charset="2"/>
              <a:buChar char="Ø"/>
            </a:pPr>
            <a:r>
              <a:rPr lang="en-GB" sz="1600" b="1" dirty="0">
                <a:solidFill>
                  <a:schemeClr val="tx1"/>
                </a:solidFill>
              </a:rPr>
              <a:t>Number of Graduate Students included in projects, in particular, PhD students.</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Intellectual Property Disclosures of new discoveries, innovations and inventions, </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Filed patent applications and patents received,</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New products (based on discoveries and inventions) to market,</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New licenses of innovations,</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Research Expenditure; through Grants &amp; Contracts (National, International, industry, Public sector</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Earned royalties and other income from consultancies, commercial licenses, contract research</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Business enterprises, Start-ups under incubation, Spin-offs</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Endowed Chairs, </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National and international Awards and Honours/Prizes,</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Creative Works and Copyrights, </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Publications in internationally indexed Journals,</a:t>
            </a:r>
            <a:endParaRPr lang="en-US" sz="1600" b="1" dirty="0">
              <a:solidFill>
                <a:schemeClr val="tx1"/>
              </a:solidFill>
            </a:endParaRPr>
          </a:p>
          <a:p>
            <a:pPr>
              <a:buFont typeface="Wingdings" panose="05000000000000000000" pitchFamily="2" charset="2"/>
              <a:buChar char="Ø"/>
            </a:pPr>
            <a:r>
              <a:rPr lang="en-GB" sz="1600" b="1" dirty="0">
                <a:solidFill>
                  <a:schemeClr val="tx1"/>
                </a:solidFill>
              </a:rPr>
              <a:t>Citations of publications, Total research output/Research citations (</a:t>
            </a:r>
            <a:r>
              <a:rPr lang="en-GB" sz="1600" b="1" dirty="0">
                <a:solidFill>
                  <a:schemeClr val="tx1"/>
                </a:solidFill>
                <a:hlinkClick r:id="rId2" tooltip="ISI Web of Knowledge">
                  <a:extLst>
                    <a:ext uri="{A12FA001-AC4F-418D-AE19-62706E023703}">
                      <ahyp:hlinkClr xmlns:ahyp="http://schemas.microsoft.com/office/drawing/2018/hyperlinkcolor" val="tx"/>
                    </a:ext>
                  </a:extLst>
                </a:hlinkClick>
              </a:rPr>
              <a:t>ISI Web of Knowledge</a:t>
            </a:r>
            <a:r>
              <a:rPr lang="en-GB" sz="1600" b="1" dirty="0">
                <a:solidFill>
                  <a:schemeClr val="tx1"/>
                </a:solidFill>
              </a:rPr>
              <a:t>)</a:t>
            </a:r>
          </a:p>
          <a:p>
            <a:pPr>
              <a:buFont typeface="Wingdings" panose="05000000000000000000" pitchFamily="2" charset="2"/>
              <a:buChar char="Ø"/>
            </a:pPr>
            <a:r>
              <a:rPr lang="en-GB" sz="1600" b="1" dirty="0">
                <a:solidFill>
                  <a:schemeClr val="tx1"/>
                </a:solidFill>
              </a:rPr>
              <a:t>Contribution to SDGs and the Africa Agenda 2063</a:t>
            </a:r>
            <a:endParaRPr lang="en-US" sz="1600" b="1" dirty="0">
              <a:solidFill>
                <a:schemeClr val="tx1"/>
              </a:solidFill>
            </a:endParaRPr>
          </a:p>
        </p:txBody>
      </p:sp>
      <p:sp>
        <p:nvSpPr>
          <p:cNvPr id="5" name="Title 4"/>
          <p:cNvSpPr>
            <a:spLocks noGrp="1"/>
          </p:cNvSpPr>
          <p:nvPr>
            <p:ph type="title"/>
          </p:nvPr>
        </p:nvSpPr>
        <p:spPr>
          <a:xfrm>
            <a:off x="609600" y="14377"/>
            <a:ext cx="8229600" cy="501359"/>
          </a:xfrm>
        </p:spPr>
        <p:txBody>
          <a:bodyPr>
            <a:normAutofit fontScale="90000"/>
          </a:bodyPr>
          <a:lstStyle/>
          <a:p>
            <a:pPr algn="l"/>
            <a:r>
              <a:rPr lang="en-US" sz="3600" dirty="0">
                <a:solidFill>
                  <a:srgbClr val="C00000"/>
                </a:solidFill>
                <a:latin typeface="Arial Black" panose="020B0A04020102020204" pitchFamily="34" charset="0"/>
              </a:rPr>
              <a:t>Key Performance Indicators of R&amp;D</a:t>
            </a:r>
          </a:p>
        </p:txBody>
      </p:sp>
    </p:spTree>
    <p:extLst>
      <p:ext uri="{BB962C8B-B14F-4D97-AF65-F5344CB8AC3E}">
        <p14:creationId xmlns:p14="http://schemas.microsoft.com/office/powerpoint/2010/main" val="3919200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3"/>
          <p:cNvSpPr txBox="1">
            <a:spLocks noChangeArrowheads="1"/>
          </p:cNvSpPr>
          <p:nvPr/>
        </p:nvSpPr>
        <p:spPr bwMode="auto">
          <a:xfrm>
            <a:off x="350121" y="643466"/>
            <a:ext cx="2440120" cy="5225627"/>
          </a:xfrm>
          <a:prstGeom prst="rect">
            <a:avLst/>
          </a:prstGeom>
        </p:spPr>
        <p:txBody>
          <a:bodyPr vert="horz" lIns="91440" tIns="45720" rIns="91440" bIns="45720" rtlCol="0" anchor="ctr">
            <a:normAutofit/>
          </a:bodyPr>
          <a:lstStyle/>
          <a:p>
            <a:pPr>
              <a:lnSpc>
                <a:spcPct val="85000"/>
              </a:lnSpc>
              <a:spcBef>
                <a:spcPct val="0"/>
              </a:spcBef>
              <a:spcAft>
                <a:spcPts val="600"/>
              </a:spcAft>
            </a:pPr>
            <a:r>
              <a:rPr lang="en-US" sz="3100" b="1" spc="-50" dirty="0">
                <a:solidFill>
                  <a:srgbClr val="C00000"/>
                </a:solidFill>
                <a:latin typeface="+mj-lt"/>
                <a:ea typeface="+mj-ea"/>
                <a:cs typeface="+mj-cs"/>
              </a:rPr>
              <a:t>CONCLUSION/SUMMARY</a:t>
            </a:r>
            <a:endParaRPr lang="en-US" sz="3100" spc="-50" dirty="0">
              <a:solidFill>
                <a:srgbClr val="C00000"/>
              </a:solidFill>
              <a:latin typeface="+mj-lt"/>
              <a:ea typeface="+mj-ea"/>
              <a:cs typeface="+mj-cs"/>
            </a:endParaRPr>
          </a:p>
          <a:p>
            <a:pPr>
              <a:lnSpc>
                <a:spcPct val="85000"/>
              </a:lnSpc>
              <a:spcBef>
                <a:spcPct val="0"/>
              </a:spcBef>
              <a:spcAft>
                <a:spcPts val="600"/>
              </a:spcAft>
            </a:pPr>
            <a:endParaRPr lang="en-US" sz="3100" b="1" spc="-50" dirty="0">
              <a:solidFill>
                <a:schemeClr val="tx1">
                  <a:lumMod val="75000"/>
                  <a:lumOff val="25000"/>
                </a:schemeClr>
              </a:solidFill>
              <a:latin typeface="+mj-lt"/>
              <a:ea typeface="+mj-ea"/>
              <a:cs typeface="+mj-cs"/>
            </a:endParaRPr>
          </a:p>
        </p:txBody>
      </p:sp>
      <p:sp>
        <p:nvSpPr>
          <p:cNvPr id="5" name="Subtitle 2"/>
          <p:cNvSpPr txBox="1">
            <a:spLocks/>
          </p:cNvSpPr>
          <p:nvPr/>
        </p:nvSpPr>
        <p:spPr>
          <a:xfrm>
            <a:off x="2790241" y="228600"/>
            <a:ext cx="6125157" cy="5867400"/>
          </a:xfrm>
          <a:prstGeom prst="rect">
            <a:avLst/>
          </a:prstGeom>
        </p:spPr>
        <p:txBody>
          <a:bodyPr vert="horz" lIns="0" tIns="45720" rIns="0" bIns="45720" rtlCol="0" anchor="ctr">
            <a:noAutofit/>
          </a:bodyPr>
          <a:lstStyle/>
          <a:p>
            <a:pPr marL="285750" lvl="0" indent="-285750">
              <a:lnSpc>
                <a:spcPct val="90000"/>
              </a:lnSpc>
              <a:spcAft>
                <a:spcPts val="600"/>
              </a:spcAft>
              <a:buClr>
                <a:schemeClr val="accent1"/>
              </a:buClr>
              <a:buFont typeface="Arial" panose="020B0604020202020204" pitchFamily="34" charset="0"/>
              <a:buChar char="•"/>
            </a:pPr>
            <a:endParaRPr lang="en-US" b="1" dirty="0">
              <a:solidFill>
                <a:srgbClr val="FF0000"/>
              </a:solidFill>
              <a:latin typeface="Arial" panose="020B0604020202020204" pitchFamily="34" charset="0"/>
              <a:cs typeface="Arial" panose="020B0604020202020204" pitchFamily="34" charset="0"/>
            </a:endParaRPr>
          </a:p>
          <a:p>
            <a:pPr marL="285750" indent="-285750">
              <a:lnSpc>
                <a:spcPct val="90000"/>
              </a:lnSpc>
              <a:spcAft>
                <a:spcPts val="600"/>
              </a:spcAft>
              <a:buClr>
                <a:schemeClr val="accent1"/>
              </a:buClr>
              <a:buFont typeface="Arial" panose="020B0604020202020204" pitchFamily="34" charset="0"/>
              <a:buChar char="•"/>
            </a:pPr>
            <a:r>
              <a:rPr lang="en-US" b="1" dirty="0">
                <a:solidFill>
                  <a:srgbClr val="FF0000"/>
                </a:solidFill>
                <a:latin typeface="Arial" panose="020B0604020202020204" pitchFamily="34" charset="0"/>
                <a:cs typeface="Arial" panose="020B0604020202020204" pitchFamily="34" charset="0"/>
              </a:rPr>
              <a:t>Nigeria welcomes this partnership</a:t>
            </a:r>
            <a:r>
              <a:rPr lang="en-US" b="1" dirty="0">
                <a:latin typeface="Arial" panose="020B0604020202020204" pitchFamily="34" charset="0"/>
                <a:cs typeface="Arial" panose="020B0604020202020204" pitchFamily="34" charset="0"/>
              </a:rPr>
              <a:t> to expand the success of the EU Horizon </a:t>
            </a:r>
            <a:r>
              <a:rPr lang="en-US" b="1" dirty="0" err="1">
                <a:latin typeface="Arial" panose="020B0604020202020204" pitchFamily="34" charset="0"/>
                <a:cs typeface="Arial" panose="020B0604020202020204" pitchFamily="34" charset="0"/>
              </a:rPr>
              <a:t>programme</a:t>
            </a:r>
            <a:r>
              <a:rPr lang="en-US" b="1" dirty="0">
                <a:latin typeface="Arial" panose="020B0604020202020204" pitchFamily="34" charset="0"/>
                <a:cs typeface="Arial" panose="020B0604020202020204" pitchFamily="34" charset="0"/>
              </a:rPr>
              <a:t> in STI. It offers Nigeria’s Universities &amp; research Institutions a great opportunity to make salutary impact on National, Regional and Global Development</a:t>
            </a:r>
          </a:p>
          <a:p>
            <a:pPr marL="285750" indent="-285750">
              <a:lnSpc>
                <a:spcPct val="90000"/>
              </a:lnSpc>
              <a:spcAft>
                <a:spcPts val="600"/>
              </a:spcAft>
              <a:buClr>
                <a:schemeClr val="accent1"/>
              </a:buClr>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285750" lvl="0" indent="-285750">
              <a:lnSpc>
                <a:spcPct val="90000"/>
              </a:lnSpc>
              <a:spcAft>
                <a:spcPts val="600"/>
              </a:spcAft>
              <a:buClr>
                <a:schemeClr val="accent1"/>
              </a:buClr>
              <a:buFont typeface="Arial" panose="020B0604020202020204" pitchFamily="34" charset="0"/>
              <a:buChar char="•"/>
            </a:pPr>
            <a:r>
              <a:rPr lang="en-US" b="1" dirty="0">
                <a:solidFill>
                  <a:srgbClr val="FF0000"/>
                </a:solidFill>
                <a:latin typeface="Arial" panose="020B0604020202020204" pitchFamily="34" charset="0"/>
                <a:cs typeface="Arial" panose="020B0604020202020204" pitchFamily="34" charset="0"/>
              </a:rPr>
              <a:t>HEIs/Universities have never been as crucial to nation states as they are today</a:t>
            </a:r>
            <a:r>
              <a:rPr lang="en-US" b="1" dirty="0">
                <a:solidFill>
                  <a:schemeClr val="tx1">
                    <a:lumMod val="75000"/>
                    <a:lumOff val="25000"/>
                  </a:schemeClr>
                </a:solidFill>
                <a:latin typeface="Arial" panose="020B0604020202020204" pitchFamily="34" charset="0"/>
                <a:cs typeface="Arial" panose="020B0604020202020204" pitchFamily="34" charset="0"/>
              </a:rPr>
              <a:t> if such nations or states are to be competitive in the global economy. They need their university sectors to produce and apply knowledge, and to produce knowledgeable and well-skilled workers across the skills spectrum. They must therefore be well funded and accorded needed recognition, and in return they must not be found wanting in responding to this crucial need that will determine their local relevance, social value and global visibility.</a:t>
            </a:r>
          </a:p>
          <a:p>
            <a:pPr lvl="0">
              <a:lnSpc>
                <a:spcPct val="90000"/>
              </a:lnSpc>
              <a:spcAft>
                <a:spcPts val="600"/>
              </a:spcAft>
              <a:buClr>
                <a:schemeClr val="accent1"/>
              </a:buClr>
              <a:buFont typeface="Calibri" panose="020F0502020204030204" pitchFamily="34" charset="0"/>
              <a:buChar char="Ø"/>
            </a:pPr>
            <a:endParaRPr lang="en-US" sz="400" b="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8354922"/>
      </p:ext>
    </p:extLst>
  </p:cSld>
  <p:clrMapOvr>
    <a:masterClrMapping/>
  </p:clrMapOvr>
</p:sld>
</file>

<file path=ppt/theme/theme1.xml><?xml version="1.0" encoding="utf-8"?>
<a:theme xmlns:a="http://schemas.openxmlformats.org/drawingml/2006/main" name="Retro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14639</TotalTime>
  <Words>659</Words>
  <Application>Microsoft Office PowerPoint</Application>
  <PresentationFormat>On-screen Show (4:3)</PresentationFormat>
  <Paragraphs>67</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Retrospect</vt:lpstr>
      <vt:lpstr>PowerPoint Presentation</vt:lpstr>
      <vt:lpstr>OUTLINE OF PRESENTATION</vt:lpstr>
      <vt:lpstr>Nigeria &amp; Horizon Europe</vt:lpstr>
      <vt:lpstr>Nigeria’s Action Plan</vt:lpstr>
      <vt:lpstr>Nigeria’s Action Plan</vt:lpstr>
      <vt:lpstr>Nigeria’s Action Plan</vt:lpstr>
      <vt:lpstr>Key Performance Indicators of R&amp;D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Fab</dc:creator>
  <cp:lastModifiedBy>MICHAEL FABORODE</cp:lastModifiedBy>
  <cp:revision>30</cp:revision>
  <dcterms:created xsi:type="dcterms:W3CDTF">2019-11-23T08:03:24Z</dcterms:created>
  <dcterms:modified xsi:type="dcterms:W3CDTF">2022-11-23T11:27:53Z</dcterms:modified>
</cp:coreProperties>
</file>